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5" r:id="rId4"/>
    <p:sldId id="276" r:id="rId5"/>
    <p:sldId id="292" r:id="rId6"/>
    <p:sldId id="296" r:id="rId7"/>
    <p:sldId id="277" r:id="rId8"/>
    <p:sldId id="293" r:id="rId9"/>
    <p:sldId id="279" r:id="rId10"/>
    <p:sldId id="294" r:id="rId11"/>
    <p:sldId id="281" r:id="rId12"/>
    <p:sldId id="282" r:id="rId13"/>
    <p:sldId id="295" r:id="rId14"/>
  </p:sldIdLst>
  <p:sldSz cx="1296035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A85400"/>
    <a:srgbClr val="DE0000"/>
    <a:srgbClr val="CC0000"/>
    <a:srgbClr val="990000"/>
    <a:srgbClr val="A50021"/>
    <a:srgbClr val="FF0000"/>
    <a:srgbClr val="467EB0"/>
    <a:srgbClr val="C85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2" y="114"/>
      </p:cViewPr>
      <p:guideLst>
        <p:guide orient="horz" pos="2267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24290-53EA-4D62-A1E4-D4AE8D79167F}" type="datetime1">
              <a:rPr lang="ru-RU" smtClean="0"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«Повышение эффективности работы модернизированных кинозалов,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171C7-4BC3-4C2A-8384-5C6EE41DA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30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18069-B99A-49F5-84B1-C6F5161C2C0C}" type="datetime1">
              <a:rPr lang="ru-RU" smtClean="0"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43000"/>
            <a:ext cx="5553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«Повышение эффективности работы модернизированных кинозалов,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7F44A-36B0-4785-BDAF-2CBBC5298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476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1178222"/>
            <a:ext cx="9720263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781306"/>
            <a:ext cx="9720263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14C0-BA76-46DD-8E1E-AEA2F0D0CD8A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4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0193-BAD3-481E-B262-E20C2A3BD00D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1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383297"/>
            <a:ext cx="2794575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383297"/>
            <a:ext cx="822172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B27B-CE5F-45D8-8849-8636DA87E96B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72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62A-FAA1-415F-B109-67272BFC0771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1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794830"/>
            <a:ext cx="11178302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4817875"/>
            <a:ext cx="11178302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CDF7-2FD3-4774-AC02-9D9F9EACBE66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9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1916484"/>
            <a:ext cx="5508149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1916484"/>
            <a:ext cx="5508149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B482-8E45-47B5-87F2-C985BEB9F1D2}" type="datetime1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383297"/>
            <a:ext cx="11178302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1764832"/>
            <a:ext cx="548283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2629749"/>
            <a:ext cx="5482835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1764832"/>
            <a:ext cx="5509837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2629749"/>
            <a:ext cx="5509837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E051-81DE-448C-8924-3B816280D2D0}" type="datetime1">
              <a:rPr lang="ru-RU" smtClean="0"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0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C00D-B9E4-4298-9C86-227A7A2E47DD}" type="datetime1">
              <a:rPr lang="ru-RU" smtClean="0"/>
              <a:t>11.12.2019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5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196B-C2E1-41D2-967B-AE484E1B4DB9}" type="datetime1">
              <a:rPr lang="ru-RU" smtClean="0"/>
              <a:t>11.12.2019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9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479954"/>
            <a:ext cx="4180050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1036569"/>
            <a:ext cx="6561177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159794"/>
            <a:ext cx="4180050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6FF2-2443-44F1-AE78-963E9D1D3F29}" type="datetime1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2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479954"/>
            <a:ext cx="4180050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1036569"/>
            <a:ext cx="6561177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159794"/>
            <a:ext cx="4180050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D796-C972-4BD3-9E44-FCD687FFC6A0}" type="datetime1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5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70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383297"/>
            <a:ext cx="1117830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1916484"/>
            <a:ext cx="1117830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6672697"/>
            <a:ext cx="291607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58DB-41B9-4C17-B3ED-7B97F7250ABC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6672697"/>
            <a:ext cx="437411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6672697"/>
            <a:ext cx="291607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8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33562" cy="73876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610" y="194846"/>
            <a:ext cx="3341256" cy="660516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культуры Саратовской области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044" y="2164168"/>
            <a:ext cx="10305793" cy="29238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эффективности работы модернизированных кинозалов,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в 2016-2019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 населенных пунктах Саратовской области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численностью населения до 500 тысяч человек»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029659" y="180504"/>
            <a:ext cx="3657600" cy="689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Саратовский областной  методический </a:t>
            </a:r>
            <a:r>
              <a:rPr lang="ru-RU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киновидеоцентр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28479" y="5088048"/>
            <a:ext cx="4119852" cy="660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семинар-совещание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35429" y="6396854"/>
            <a:ext cx="4119852" cy="660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декабря 2019 года</a:t>
            </a:r>
          </a:p>
          <a:p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</a:t>
            </a:r>
          </a:p>
        </p:txBody>
      </p:sp>
    </p:spTree>
    <p:extLst>
      <p:ext uri="{BB962C8B-B14F-4D97-AF65-F5344CB8AC3E}">
        <p14:creationId xmlns:p14="http://schemas.microsoft.com/office/powerpoint/2010/main" val="926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9255" y="1811935"/>
            <a:ext cx="351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управлений (отделов) культуры и кино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342079"/>
              </p:ext>
            </p:extLst>
          </p:nvPr>
        </p:nvGraphicFramePr>
        <p:xfrm>
          <a:off x="742384" y="2156987"/>
          <a:ext cx="11534115" cy="4207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49190">
                  <a:extLst>
                    <a:ext uri="{9D8B030D-6E8A-4147-A177-3AD203B41FA5}">
                      <a16:colId xmlns:a16="http://schemas.microsoft.com/office/drawing/2014/main" val="4058495344"/>
                    </a:ext>
                  </a:extLst>
                </a:gridCol>
                <a:gridCol w="4284925">
                  <a:extLst>
                    <a:ext uri="{9D8B030D-6E8A-4147-A177-3AD203B41FA5}">
                      <a16:colId xmlns:a16="http://schemas.microsoft.com/office/drawing/2014/main" val="2733642579"/>
                    </a:ext>
                  </a:extLst>
                </a:gridCol>
              </a:tblGrid>
              <a:tr h="822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города,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Валовый сбор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</a:t>
                      </a:r>
                      <a:r>
                        <a:rPr lang="ru-RU" sz="1200" b="1" kern="120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руб.)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192927"/>
                  </a:ext>
                </a:extLst>
              </a:tr>
              <a:tr h="520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Александрово</a:t>
                      </a: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-Гайский район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 кино «Маяк»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658 900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947421"/>
                  </a:ext>
                </a:extLst>
              </a:tr>
              <a:tr h="520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Дергачевский</a:t>
                      </a: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   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 «Экран»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813 960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465457"/>
                  </a:ext>
                </a:extLst>
              </a:tr>
              <a:tr h="520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Романовский район     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 «Октябрь»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168 250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098981"/>
                  </a:ext>
                </a:extLst>
              </a:tr>
              <a:tr h="520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Самойловский</a:t>
                      </a: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 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 «Нива»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1 001 110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242883"/>
                  </a:ext>
                </a:extLst>
              </a:tr>
              <a:tr h="520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 район         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«Киноконцертный зал Степное»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1 121 610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964863"/>
                  </a:ext>
                </a:extLst>
              </a:tr>
              <a:tr h="7812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Энгельсский</a:t>
                      </a: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Приволжский       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 «Восход»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1 879 630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1276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37442" y="651828"/>
            <a:ext cx="9795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Сведения* об основных показателях работы модернизированных кинозалов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районах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- ноябрь 2019 года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37442" y="669934"/>
            <a:ext cx="979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модернизации муниципальных кинозалов на 2020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7362" y="1422635"/>
            <a:ext cx="351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управлений (отделов) культуры и кино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990792"/>
              </p:ext>
            </p:extLst>
          </p:nvPr>
        </p:nvGraphicFramePr>
        <p:xfrm>
          <a:off x="688061" y="1702052"/>
          <a:ext cx="11570330" cy="4807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5165">
                  <a:extLst>
                    <a:ext uri="{9D8B030D-6E8A-4147-A177-3AD203B41FA5}">
                      <a16:colId xmlns:a16="http://schemas.microsoft.com/office/drawing/2014/main" val="2257751781"/>
                    </a:ext>
                  </a:extLst>
                </a:gridCol>
                <a:gridCol w="5785165">
                  <a:extLst>
                    <a:ext uri="{9D8B030D-6E8A-4147-A177-3AD203B41FA5}">
                      <a16:colId xmlns:a16="http://schemas.microsoft.com/office/drawing/2014/main" val="616176752"/>
                    </a:ext>
                  </a:extLst>
                </a:gridCol>
              </a:tblGrid>
              <a:tr h="2971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Балашовский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 «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Киновидеоцентр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73457"/>
                  </a:ext>
                </a:extLst>
              </a:tr>
              <a:tr h="4185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Вольский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 «Дом культуры с. Нижняя Чернавка»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456075"/>
                  </a:ext>
                </a:extLst>
              </a:tr>
              <a:tr h="6157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Екатериновский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РМУК «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Екатериновское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межпоселенческое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социально-культурное объединение»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304859"/>
                  </a:ext>
                </a:extLst>
              </a:tr>
              <a:tr h="6157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Краснопартизанский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 «ЦКС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Краснопартизанского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802483"/>
                  </a:ext>
                </a:extLst>
              </a:tr>
              <a:tr h="934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Новобурасский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 «Социально-культурное объединение» Управления культуры и кино администрации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Новобурасского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055348"/>
                  </a:ext>
                </a:extLst>
              </a:tr>
              <a:tr h="6157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Озинский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МБУК «Социально-культурное объединение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Озинского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587674"/>
                  </a:ext>
                </a:extLst>
              </a:tr>
              <a:tr h="4185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Ровенский район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«Районный Дом культуры»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77551"/>
                  </a:ext>
                </a:extLst>
              </a:tr>
              <a:tr h="29716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Саратовский район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 «ДК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п.Дубки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37460"/>
                  </a:ext>
                </a:extLst>
              </a:tr>
              <a:tr h="297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 «ДК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с.Усть-Курдюм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517219"/>
                  </a:ext>
                </a:extLst>
              </a:tr>
              <a:tr h="2971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Энгельсский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ДК «Генеральский»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2" marR="63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83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3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56" y="855850"/>
            <a:ext cx="9056506" cy="57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3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5551" y="1871471"/>
            <a:ext cx="104511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«Анализ эффективности работы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модернизированных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кинозалов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2016-2019 гг.»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0079" y="4922196"/>
            <a:ext cx="11396669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Тимофеевна Бережная</a:t>
            </a:r>
          </a:p>
          <a:p>
            <a:pPr algn="r"/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Саратовского областного методического киновидеоцентра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2287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5551" y="1871471"/>
            <a:ext cx="104511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«Анализ эффективности работы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модернизированных </a:t>
            </a:r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кинозалов </a:t>
            </a:r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2016-2019 гг.»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0079" y="4922196"/>
            <a:ext cx="11396669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Тимофеевна Бережная</a:t>
            </a:r>
          </a:p>
          <a:p>
            <a:pPr algn="r"/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Саратовского областного методического киновидеоцентра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4784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23" y="1019981"/>
            <a:ext cx="2418093" cy="3710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21" y="3202570"/>
            <a:ext cx="2609850" cy="3714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45" y="3033185"/>
            <a:ext cx="2308393" cy="3394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94" y="1228088"/>
            <a:ext cx="2071681" cy="295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6" y="2367484"/>
            <a:ext cx="2158354" cy="348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910" y="1209639"/>
            <a:ext cx="2376655" cy="3520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900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9255" y="1757620"/>
            <a:ext cx="351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управлений (отделов) культуры и кино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663059"/>
              </p:ext>
            </p:extLst>
          </p:nvPr>
        </p:nvGraphicFramePr>
        <p:xfrm>
          <a:off x="733331" y="2058152"/>
          <a:ext cx="11516008" cy="4649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09432">
                  <a:extLst>
                    <a:ext uri="{9D8B030D-6E8A-4147-A177-3AD203B41FA5}">
                      <a16:colId xmlns:a16="http://schemas.microsoft.com/office/drawing/2014/main" val="2880323250"/>
                    </a:ext>
                  </a:extLst>
                </a:gridCol>
                <a:gridCol w="3606813">
                  <a:extLst>
                    <a:ext uri="{9D8B030D-6E8A-4147-A177-3AD203B41FA5}">
                      <a16:colId xmlns:a16="http://schemas.microsoft.com/office/drawing/2014/main" val="1394946338"/>
                    </a:ext>
                  </a:extLst>
                </a:gridCol>
                <a:gridCol w="1699763">
                  <a:extLst>
                    <a:ext uri="{9D8B030D-6E8A-4147-A177-3AD203B41FA5}">
                      <a16:colId xmlns:a16="http://schemas.microsoft.com/office/drawing/2014/main" val="1145214494"/>
                    </a:ext>
                  </a:extLst>
                </a:gridCol>
              </a:tblGrid>
              <a:tr h="2189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города,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показанных фильмов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332095"/>
                  </a:ext>
                </a:extLst>
              </a:tr>
              <a:tr h="424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(ед.)</a:t>
                      </a:r>
                      <a:endParaRPr lang="ru-RU" sz="1200" b="1" u="sng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отечественных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(ед.)</a:t>
                      </a: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594343"/>
                  </a:ext>
                </a:extLst>
              </a:tr>
              <a:tr h="4556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Аркадак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 «Мир»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/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475644"/>
                  </a:ext>
                </a:extLst>
              </a:tr>
              <a:tr h="4556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Аткарск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Просветительский Центр Досуга и Кино  им.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Б.Андреева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/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486108"/>
                  </a:ext>
                </a:extLst>
              </a:tr>
              <a:tr h="4556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Балаково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Кинозал «Лира»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/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744706"/>
                  </a:ext>
                </a:extLst>
              </a:tr>
              <a:tr h="1743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Вольск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 «Факел» 3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Кинозал</a:t>
                      </a: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/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252385"/>
                  </a:ext>
                </a:extLst>
              </a:tr>
              <a:tr h="366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Ершов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Кинозал «Юбилейный»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/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475256"/>
                  </a:ext>
                </a:extLst>
              </a:tr>
              <a:tr h="366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 «Победа»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/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60115"/>
                  </a:ext>
                </a:extLst>
              </a:tr>
              <a:tr h="366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Кут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 «Городской Дом культуры и кино»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/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370190"/>
                  </a:ext>
                </a:extLst>
              </a:tr>
              <a:tr h="366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Новоузенск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«Дом кино Юность»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/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383448"/>
                  </a:ext>
                </a:extLst>
              </a:tr>
              <a:tr h="366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Петровск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«КДЦ «Современник»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/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038687"/>
                  </a:ext>
                </a:extLst>
              </a:tr>
              <a:tr h="366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Хвалынск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 «Районный Дом культуры» 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/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7" marR="34487" marT="34487" marB="344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37171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59255" y="6880851"/>
            <a:ext cx="8059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*Примечание: По условиям Фонда кино, ежеквартально доля национального (отечественного) кино должна составлять не менее </a:t>
            </a:r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7442" y="651828"/>
            <a:ext cx="9795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Сведения* об основных показателях работы модернизированных кинозалов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малых городах 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- ноябрь 2019 года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1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7442" y="651828"/>
            <a:ext cx="9795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Сведения* об основных показателях работы модернизированных кинозалов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районах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- ноябрь 2019 года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9255" y="1830046"/>
            <a:ext cx="351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управлений (отделов) культуры и кино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0051" y="6610627"/>
            <a:ext cx="8059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*Примечание: По условиям Фонда кино, ежеквартально доля национального (отечественного) кино должна составлять не менее </a:t>
            </a:r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389447"/>
              </p:ext>
            </p:extLst>
          </p:nvPr>
        </p:nvGraphicFramePr>
        <p:xfrm>
          <a:off x="742384" y="2184153"/>
          <a:ext cx="11660863" cy="4207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3675">
                  <a:extLst>
                    <a:ext uri="{9D8B030D-6E8A-4147-A177-3AD203B41FA5}">
                      <a16:colId xmlns:a16="http://schemas.microsoft.com/office/drawing/2014/main" val="4058495344"/>
                    </a:ext>
                  </a:extLst>
                </a:gridCol>
                <a:gridCol w="3158594">
                  <a:extLst>
                    <a:ext uri="{9D8B030D-6E8A-4147-A177-3AD203B41FA5}">
                      <a16:colId xmlns:a16="http://schemas.microsoft.com/office/drawing/2014/main" val="1627192236"/>
                    </a:ext>
                  </a:extLst>
                </a:gridCol>
                <a:gridCol w="3158594">
                  <a:extLst>
                    <a:ext uri="{9D8B030D-6E8A-4147-A177-3AD203B41FA5}">
                      <a16:colId xmlns:a16="http://schemas.microsoft.com/office/drawing/2014/main" val="2733642579"/>
                    </a:ext>
                  </a:extLst>
                </a:gridCol>
              </a:tblGrid>
              <a:tr h="3011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города,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показанных фильмов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192927"/>
                  </a:ext>
                </a:extLst>
              </a:tr>
              <a:tr h="520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(ед.)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отечественных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(ед.) /</a:t>
                      </a: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343756"/>
                  </a:ext>
                </a:extLst>
              </a:tr>
              <a:tr h="520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Александрово</a:t>
                      </a: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-Гайский район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 кино «Маяк»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1200" b="1" u="sng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52%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947421"/>
                  </a:ext>
                </a:extLst>
              </a:tr>
              <a:tr h="520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Дергачевский</a:t>
                      </a: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     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 «Экран»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/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465457"/>
                  </a:ext>
                </a:extLst>
              </a:tr>
              <a:tr h="520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Романовский район       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 «Октябрь»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/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098981"/>
                  </a:ext>
                </a:extLst>
              </a:tr>
              <a:tr h="520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Самойловский</a:t>
                      </a: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   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 «Нива»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/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242883"/>
                  </a:ext>
                </a:extLst>
              </a:tr>
              <a:tr h="520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 район          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«Киноконцертный зал Степное»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200" b="1" u="sng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/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964863"/>
                  </a:ext>
                </a:extLst>
              </a:tr>
              <a:tr h="7812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Энгельсский</a:t>
                      </a: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Приволжский         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 «Восход»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200" b="1" u="sng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/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012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1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 w="0"/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23" y="1019981"/>
            <a:ext cx="2418093" cy="3710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21" y="3202570"/>
            <a:ext cx="2609850" cy="3714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45" y="3033185"/>
            <a:ext cx="2308393" cy="3394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94" y="1228088"/>
            <a:ext cx="2071681" cy="295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6" y="2367484"/>
            <a:ext cx="2158354" cy="348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910" y="1209639"/>
            <a:ext cx="2376655" cy="3520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39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9255" y="1811939"/>
            <a:ext cx="351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управлений (отделов) культуры и кино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054200"/>
              </p:ext>
            </p:extLst>
          </p:nvPr>
        </p:nvGraphicFramePr>
        <p:xfrm>
          <a:off x="733331" y="2187717"/>
          <a:ext cx="11525061" cy="4666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7502">
                  <a:extLst>
                    <a:ext uri="{9D8B030D-6E8A-4147-A177-3AD203B41FA5}">
                      <a16:colId xmlns:a16="http://schemas.microsoft.com/office/drawing/2014/main" val="984564250"/>
                    </a:ext>
                  </a:extLst>
                </a:gridCol>
                <a:gridCol w="2111391">
                  <a:extLst>
                    <a:ext uri="{9D8B030D-6E8A-4147-A177-3AD203B41FA5}">
                      <a16:colId xmlns:a16="http://schemas.microsoft.com/office/drawing/2014/main" val="2759100119"/>
                    </a:ext>
                  </a:extLst>
                </a:gridCol>
                <a:gridCol w="3296168">
                  <a:extLst>
                    <a:ext uri="{9D8B030D-6E8A-4147-A177-3AD203B41FA5}">
                      <a16:colId xmlns:a16="http://schemas.microsoft.com/office/drawing/2014/main" val="2947006775"/>
                    </a:ext>
                  </a:extLst>
                </a:gridCol>
              </a:tblGrid>
              <a:tr h="400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города,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зрителей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кинопоказов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(ед.)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647962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Аркадак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 «Мир»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9844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1363</a:t>
                      </a:r>
                      <a:endParaRPr lang="ru-RU" sz="1200" b="1" u="sng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254270"/>
                  </a:ext>
                </a:extLst>
              </a:tr>
              <a:tr h="562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Аткарск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Просветительский Центр Досуга и Кино  им.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Б.Андреева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18362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1525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975114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Балаково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Кинозал «Лира»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7400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856489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Вольск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 «Факел» 3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Кинозал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1132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432781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Ершов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Кинозал «Юбилейный»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17414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2073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789442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 «Победа»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16180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1942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40901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Кут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 «Городской Дом культуры и кино»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11568</a:t>
                      </a:r>
                      <a:endParaRPr lang="ru-RU" sz="1200" b="1" u="sng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097658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Новоузенск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«Дом кино Юность»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8907</a:t>
                      </a:r>
                      <a:endParaRPr lang="ru-RU" sz="1200" b="1" u="sng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1154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969953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Петровск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«КДЦ «Современник»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19128</a:t>
                      </a:r>
                      <a:endParaRPr lang="ru-RU" sz="1200" b="1" u="sng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2726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929054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Хвалынск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 «Районный Дом культуры» 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8910</a:t>
                      </a:r>
                      <a:endParaRPr lang="ru-RU" sz="1200" b="1" u="sng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1490</a:t>
                      </a:r>
                      <a:endParaRPr lang="ru-RU" sz="1200" b="1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57292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37442" y="651828"/>
            <a:ext cx="9795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Сведения* об основных показателях работы модернизированных кинозалов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малых городах 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- ноябрь 2019 года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9255" y="1811935"/>
            <a:ext cx="351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управлений (отделов) культуры и кино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883961"/>
              </p:ext>
            </p:extLst>
          </p:nvPr>
        </p:nvGraphicFramePr>
        <p:xfrm>
          <a:off x="742384" y="2156987"/>
          <a:ext cx="11660863" cy="4207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3675">
                  <a:extLst>
                    <a:ext uri="{9D8B030D-6E8A-4147-A177-3AD203B41FA5}">
                      <a16:colId xmlns:a16="http://schemas.microsoft.com/office/drawing/2014/main" val="4058495344"/>
                    </a:ext>
                  </a:extLst>
                </a:gridCol>
                <a:gridCol w="3158594">
                  <a:extLst>
                    <a:ext uri="{9D8B030D-6E8A-4147-A177-3AD203B41FA5}">
                      <a16:colId xmlns:a16="http://schemas.microsoft.com/office/drawing/2014/main" val="1627192236"/>
                    </a:ext>
                  </a:extLst>
                </a:gridCol>
                <a:gridCol w="3158594">
                  <a:extLst>
                    <a:ext uri="{9D8B030D-6E8A-4147-A177-3AD203B41FA5}">
                      <a16:colId xmlns:a16="http://schemas.microsoft.com/office/drawing/2014/main" val="2733642579"/>
                    </a:ext>
                  </a:extLst>
                </a:gridCol>
              </a:tblGrid>
              <a:tr h="822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города,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зрителей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кинопоказов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(ед.)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192927"/>
                  </a:ext>
                </a:extLst>
              </a:tr>
              <a:tr h="520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Александрово</a:t>
                      </a: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-Гайский район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 кино «Маяк»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3721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699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947421"/>
                  </a:ext>
                </a:extLst>
              </a:tr>
              <a:tr h="520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Дергачевский</a:t>
                      </a: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     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 «Экран»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4974</a:t>
                      </a:r>
                      <a:endParaRPr lang="ru-RU" sz="1100" u="sng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701</a:t>
                      </a:r>
                      <a:endParaRPr lang="ru-RU" sz="1100" u="sng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465457"/>
                  </a:ext>
                </a:extLst>
              </a:tr>
              <a:tr h="520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Романовский район       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 «Октябрь»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10367</a:t>
                      </a:r>
                      <a:endParaRPr lang="ru-RU" sz="1100" u="sng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376</a:t>
                      </a:r>
                      <a:endParaRPr lang="ru-RU" sz="1100" u="sng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098981"/>
                  </a:ext>
                </a:extLst>
              </a:tr>
              <a:tr h="520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Самойловский</a:t>
                      </a: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   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 «Нива»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7410</a:t>
                      </a:r>
                      <a:endParaRPr lang="ru-RU" sz="1100" u="sng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1229</a:t>
                      </a:r>
                      <a:endParaRPr lang="ru-RU" sz="1100" u="sng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242883"/>
                  </a:ext>
                </a:extLst>
              </a:tr>
              <a:tr h="520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 район          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«Киноконцертный зал Степное»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7470</a:t>
                      </a:r>
                      <a:endParaRPr lang="ru-RU" sz="1100" u="sng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964863"/>
                  </a:ext>
                </a:extLst>
              </a:tr>
              <a:tr h="7812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Энгельсский</a:t>
                      </a: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Приволжский         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 «Восход»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14145</a:t>
                      </a:r>
                      <a:endParaRPr lang="ru-RU" sz="1100" u="sng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1853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01276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37442" y="651828"/>
            <a:ext cx="9795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Сведения* об основных показателях работы модернизированных кинозалов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районах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- ноябрь 2019 года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9255" y="1793833"/>
            <a:ext cx="351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управлений (отделов) культуры и кино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512063"/>
              </p:ext>
            </p:extLst>
          </p:nvPr>
        </p:nvGraphicFramePr>
        <p:xfrm>
          <a:off x="733331" y="2169611"/>
          <a:ext cx="11516008" cy="4666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3713">
                  <a:extLst>
                    <a:ext uri="{9D8B030D-6E8A-4147-A177-3AD203B41FA5}">
                      <a16:colId xmlns:a16="http://schemas.microsoft.com/office/drawing/2014/main" val="984564250"/>
                    </a:ext>
                  </a:extLst>
                </a:gridCol>
                <a:gridCol w="4032295">
                  <a:extLst>
                    <a:ext uri="{9D8B030D-6E8A-4147-A177-3AD203B41FA5}">
                      <a16:colId xmlns:a16="http://schemas.microsoft.com/office/drawing/2014/main" val="2947006775"/>
                    </a:ext>
                  </a:extLst>
                </a:gridCol>
              </a:tblGrid>
              <a:tr h="400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города,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Валовый сбор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647962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Аркадак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 «Мир»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1 667 880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254270"/>
                  </a:ext>
                </a:extLst>
              </a:tr>
              <a:tr h="562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Аткарск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Просветительский Центр Досуга и Кино  им.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Б.Андреева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2 884 170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975114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Балаково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Кинозал «Лира»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1 076 900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856489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Вольск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 «Факел» 3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Кинозал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48 195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432781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Ершов      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Кинозал «Юбилейный»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3 188 850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789442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Кинотеатр «Победа»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2 336 750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40901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Кут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 «Городской Дом культуры и кино»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1 473 931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097658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Новоузенск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«Дом кино Юность»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1 280 050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969953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Петровск 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«КДЦ «Современник»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3 338 115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929054"/>
                  </a:ext>
                </a:extLst>
              </a:tr>
              <a:tr h="400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Хвалынск       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 «Районный Дом культуры» 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38976" marB="38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1 577 980</a:t>
                      </a:r>
                      <a:endParaRPr lang="ru-RU" sz="11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572924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37442" y="651828"/>
            <a:ext cx="9795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Сведения* об основных показателях работы модернизированных кинозалов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малых городах 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- ноябрь 2019 года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1341</TotalTime>
  <Words>1034</Words>
  <Application>Microsoft Office PowerPoint</Application>
  <PresentationFormat>Произвольный</PresentationFormat>
  <Paragraphs>248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Министерство культуры Саратовской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культуры      Саратовской области</dc:title>
  <dc:creator>Пользователь Windows</dc:creator>
  <cp:lastModifiedBy>Вадим Гуляев</cp:lastModifiedBy>
  <cp:revision>87</cp:revision>
  <dcterms:created xsi:type="dcterms:W3CDTF">2019-12-04T11:13:45Z</dcterms:created>
  <dcterms:modified xsi:type="dcterms:W3CDTF">2019-12-11T09:18:34Z</dcterms:modified>
</cp:coreProperties>
</file>